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81" r:id="rId5"/>
    <p:sldId id="299" r:id="rId6"/>
    <p:sldId id="273" r:id="rId7"/>
    <p:sldId id="268" r:id="rId8"/>
    <p:sldId id="300" r:id="rId9"/>
    <p:sldId id="275" r:id="rId10"/>
    <p:sldId id="301" r:id="rId11"/>
    <p:sldId id="302" r:id="rId12"/>
    <p:sldId id="307" r:id="rId13"/>
    <p:sldId id="308" r:id="rId14"/>
    <p:sldId id="309" r:id="rId15"/>
    <p:sldId id="310" r:id="rId16"/>
    <p:sldId id="312" r:id="rId17"/>
    <p:sldId id="304" r:id="rId18"/>
    <p:sldId id="305" r:id="rId19"/>
    <p:sldId id="306" r:id="rId20"/>
    <p:sldId id="29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PROJETOS ACADÊMICOS UVA" id="{EA77B24B-5278-4991-B198-2CA4887B5862}">
          <p14:sldIdLst/>
        </p14:section>
        <p14:section name="Capa" id="{86E7368F-5161-4CC9-A16C-F5BF83EF585C}">
          <p14:sldIdLst>
            <p14:sldId id="281"/>
            <p14:sldId id="299"/>
          </p14:sldIdLst>
        </p14:section>
        <p14:section name="Sumário" id="{3F2FF624-6EE3-4F71-BC1F-8F9017C6452B}">
          <p14:sldIdLst>
            <p14:sldId id="273"/>
          </p14:sldIdLst>
        </p14:section>
        <p14:section name="Abertura" id="{36E53D0F-5086-4D42-B347-D1F99F153B22}">
          <p14:sldIdLst>
            <p14:sldId id="268"/>
            <p14:sldId id="300"/>
          </p14:sldIdLst>
        </p14:section>
        <p14:section name="Conteúdo" id="{622ED79F-99EB-4974-8513-7190E14859A9}">
          <p14:sldIdLst>
            <p14:sldId id="275"/>
            <p14:sldId id="301"/>
            <p14:sldId id="302"/>
            <p14:sldId id="307"/>
            <p14:sldId id="308"/>
            <p14:sldId id="309"/>
            <p14:sldId id="310"/>
            <p14:sldId id="312"/>
          </p14:sldIdLst>
        </p14:section>
        <p14:section name="Fechamento" id="{FCAB1CB8-FF0A-4BA6-B0DF-CF7657ADDCC2}">
          <p14:sldIdLst>
            <p14:sldId id="304"/>
            <p14:sldId id="305"/>
            <p14:sldId id="30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8"/>
    <a:srgbClr val="E60073"/>
    <a:srgbClr val="8CD5BE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1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0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60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4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08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6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8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0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74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1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659D-1A9A-43F9-8DE4-01BA4667CB81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7761514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C7D9C0E3-F4F5-4BAE-A47A-6618E873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4" name="Imagem 3" descr="Mulher com vestido azul&#10;&#10;Descrição gerada automaticamente">
            <a:extLst>
              <a:ext uri="{FF2B5EF4-FFF2-40B4-BE49-F238E27FC236}">
                <a16:creationId xmlns:a16="http://schemas.microsoft.com/office/drawing/2014/main" id="{327D5067-7B7E-8248-A804-690F4785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r="5329"/>
          <a:stretch/>
        </p:blipFill>
        <p:spPr>
          <a:xfrm flipH="1">
            <a:off x="4816258" y="328111"/>
            <a:ext cx="7045118" cy="6212909"/>
          </a:xfrm>
          <a:prstGeom prst="rect">
            <a:avLst/>
          </a:prstGeom>
        </p:spPr>
      </p:pic>
      <p:pic>
        <p:nvPicPr>
          <p:cNvPr id="18" name="Imagem 17" descr="Forma, Retângulo&#10;&#10;Descrição gerada automaticamente">
            <a:extLst>
              <a:ext uri="{FF2B5EF4-FFF2-40B4-BE49-F238E27FC236}">
                <a16:creationId xmlns:a16="http://schemas.microsoft.com/office/drawing/2014/main" id="{FE4342F0-376A-4665-AFAD-12CE7F2B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/>
          <a:stretch/>
        </p:blipFill>
        <p:spPr>
          <a:xfrm>
            <a:off x="0" y="1267552"/>
            <a:ext cx="8816732" cy="4322895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69723" y="2706174"/>
            <a:ext cx="7543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2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DE CIÊNCIA DA COMPUTAÇÃO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26BCAE76-36E1-4020-B5CF-69D615ED88A1}"/>
              </a:ext>
            </a:extLst>
          </p:cNvPr>
          <p:cNvSpPr/>
          <p:nvPr/>
        </p:nvSpPr>
        <p:spPr>
          <a:xfrm>
            <a:off x="369724" y="4390465"/>
            <a:ext cx="874129" cy="107948"/>
          </a:xfrm>
          <a:prstGeom prst="rect">
            <a:avLst/>
          </a:prstGeom>
          <a:solidFill>
            <a:srgbClr val="004B78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7744D17-678C-49E3-88E4-9024E3910083}"/>
              </a:ext>
            </a:extLst>
          </p:cNvPr>
          <p:cNvSpPr/>
          <p:nvPr/>
        </p:nvSpPr>
        <p:spPr>
          <a:xfrm>
            <a:off x="280706" y="193243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TIJUCA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9325F9-32B3-2744-B6E2-42ED6F936244}"/>
              </a:ext>
            </a:extLst>
          </p:cNvPr>
          <p:cNvSpPr/>
          <p:nvPr/>
        </p:nvSpPr>
        <p:spPr>
          <a:xfrm>
            <a:off x="282041" y="448529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/ </a:t>
            </a:r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8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61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"Ponta a Ponta“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Funcionamento: Coleta &gt; Banco &gt; ML &gt; Dashboard</a:t>
            </a:r>
          </a:p>
          <a:p>
            <a:pPr>
              <a:lnSpc>
                <a:spcPct val="150000"/>
              </a:lnSpc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Coleta: Web Scraper (Python/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PostgreSQL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Persistência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Visualização: Dash (Framework Web Analítico).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Web Scraper alimenta um banco de dados relacional robusto (PostgreSQL), que serve como fonte de dados tanto para o treinamento dos modelos de Inteligência Artificial quanto para a exibição dos dados no Dashboard interativo.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C0EEC8D-C5D6-4390-BAF8-348255F7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3843868" y="1561707"/>
            <a:ext cx="751188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 do Projeto</a:t>
            </a:r>
          </a:p>
          <a:p>
            <a:endParaRPr lang="pt-BR" sz="20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de Dados: A partir do script “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scraper_indicadores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o sistema acessa o site investidor10.com e faz a raspagem das informações dos ativos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Dados: Um banco robusto PostgreSQL armazena os dados coletados, e os dados gerados a partir dos scripts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recomendados_ações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regressor_preco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Modelo: O script “classificador.py” é responsável por criar o modelo que será utilizado pelo script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recomendador_acoes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Dashboard: Cada uma das 3 páginas importa dados do banco, ou funções dos scripts para a visualização e interação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de Funcionamento 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647CAC-4284-4416-9AF6-3BBE4463D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1686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coletar centenas de ações simultaneamente.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Tratamento de dados brutos e limpeza automática.</a:t>
            </a: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lógica Idempotente (ON CONFLICT DO UPDATE).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Garantia de histórico sem duplicidade de registros.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DCD393-FC63-485B-BF00-A7E672AD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e Inserção Paralela</a:t>
            </a:r>
          </a:p>
          <a:p>
            <a:endParaRPr lang="pt-BR" sz="20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viabilizar a coleta diária de centenas de ativos, implementou-se uma estratégia de processamento paralelo (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ThreadPoolExecutor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reduzindo drasticamente o tempo de execução. A integridade dos dados é assegurada por queries SQL inteligentes que previnem a duplicação de registros, garantindo uma série temporal limpa para o treinamento dos modelos.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INSERT INTO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indicadores_fundamentalistas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004B78"/>
                </a:solidFill>
                <a:latin typeface="Consolas" panose="020B0609020204030204" pitchFamily="49" charset="0"/>
              </a:rPr>
              <a:t>colunas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4B78"/>
                </a:solidFill>
                <a:latin typeface="Consolas" panose="020B0609020204030204" pitchFamily="49" charset="0"/>
              </a:rPr>
              <a:t>placeholders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ON CONFLICT (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acao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data_coleta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DO UPDATE SET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004B78"/>
                </a:solidFill>
                <a:effectLst/>
                <a:latin typeface="Consolas" panose="020B0609020204030204" pitchFamily="49" charset="0"/>
              </a:rPr>
              <a:t>update_sql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Paralelismo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0DBC3D-F7AA-4F84-AD7E-0D50CCD66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3"/>
            <a:ext cx="4444584" cy="2879319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302098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BD70E947-47BB-8144-88C3-D5015E5E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r="26105"/>
          <a:stretch/>
        </p:blipFill>
        <p:spPr>
          <a:xfrm>
            <a:off x="0" y="-1"/>
            <a:ext cx="4324662" cy="6858001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8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Tópico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marL="11113" lvl="1">
              <a:lnSpc>
                <a:spcPct val="150000"/>
              </a:lnSpc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r>
              <a:rPr lang="pt-BR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20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Mulher usando computador&#10;&#10;Descrição gerada automaticamente">
            <a:extLst>
              <a:ext uri="{FF2B5EF4-FFF2-40B4-BE49-F238E27FC236}">
                <a16:creationId xmlns:a16="http://schemas.microsoft.com/office/drawing/2014/main" id="{F40495C2-A1D3-934D-A6A3-B36E130FE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3" r="7905"/>
          <a:stretch/>
        </p:blipFill>
        <p:spPr>
          <a:xfrm>
            <a:off x="-2" y="-1"/>
            <a:ext cx="3680330" cy="2692933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TRABALHOS FUTUROS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980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sz="1400" b="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Tópico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225533" y="4234497"/>
            <a:ext cx="16862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</a:p>
          <a:p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DESTAQUE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simply dummy text of the printing and typesetting.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REFERÊNCIAS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lvl="1">
              <a:lnSpc>
                <a:spcPct val="150000"/>
              </a:lnSpc>
            </a:pP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7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12192000" cy="5279058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D8D38A84-A714-D340-89BE-C555B635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04" y="1625595"/>
            <a:ext cx="5821392" cy="226320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C2552A9-FAD8-C066-870A-B2EB79013BFD}"/>
              </a:ext>
            </a:extLst>
          </p:cNvPr>
          <p:cNvGrpSpPr/>
          <p:nvPr/>
        </p:nvGrpSpPr>
        <p:grpSpPr>
          <a:xfrm>
            <a:off x="3185304" y="5616875"/>
            <a:ext cx="5708097" cy="969180"/>
            <a:chOff x="325881" y="5738173"/>
            <a:chExt cx="5708097" cy="969180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AF6922AA-EDA2-2A41-5DE1-9C1D5E37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125" y="5756406"/>
              <a:ext cx="1088853" cy="845116"/>
            </a:xfrm>
            <a:prstGeom prst="rect">
              <a:avLst/>
            </a:prstGeom>
          </p:spPr>
        </p:pic>
        <p:pic>
          <p:nvPicPr>
            <p:cNvPr id="4" name="Imagem 3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857FCB2A-E95D-0542-77FE-D52596E2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70" y="5738173"/>
              <a:ext cx="962576" cy="969180"/>
            </a:xfrm>
            <a:prstGeom prst="rect">
              <a:avLst/>
            </a:prstGeom>
          </p:spPr>
        </p:pic>
        <p:pic>
          <p:nvPicPr>
            <p:cNvPr id="5" name="Imagem 4" descr="Diagrama&#10;&#10;Descrição gerada automaticamente com confiança média">
              <a:extLst>
                <a:ext uri="{FF2B5EF4-FFF2-40B4-BE49-F238E27FC236}">
                  <a16:creationId xmlns:a16="http://schemas.microsoft.com/office/drawing/2014/main" id="{2E3022F6-6681-DE8B-0378-93B99420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395" y="5800489"/>
              <a:ext cx="1647912" cy="801033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3FBC31C6-D700-D999-790D-FF398E6623EA}"/>
                </a:ext>
              </a:extLst>
            </p:cNvPr>
            <p:cNvSpPr txBox="1"/>
            <p:nvPr/>
          </p:nvSpPr>
          <p:spPr>
            <a:xfrm>
              <a:off x="325881" y="6156335"/>
              <a:ext cx="1241703" cy="138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fontAlgn="t"/>
              <a:r>
                <a:rPr lang="en-US" sz="900" b="1" dirty="0">
                  <a:solidFill>
                    <a:srgbClr val="004B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RECONHECIMENTOS: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12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EB7D01D3-5E92-AF40-BBC3-118181FA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r="21205"/>
          <a:stretch/>
        </p:blipFill>
        <p:spPr>
          <a:xfrm>
            <a:off x="1022913" y="1976854"/>
            <a:ext cx="4140200" cy="4043917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538325" y="2546517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DEFESA DA MONOGRAFIA II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496598" y="3235074"/>
            <a:ext cx="5583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SEMESTRE 2025.2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6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2797629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168610" y="834615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-227169" r="-1" b="-59858"/>
          <a:stretch/>
        </p:blipFill>
        <p:spPr>
          <a:xfrm>
            <a:off x="3168611" y="6023385"/>
            <a:ext cx="8655350" cy="7012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C4BB68-5FD4-9C06-C582-779BDD766E42}"/>
              </a:ext>
            </a:extLst>
          </p:cNvPr>
          <p:cNvSpPr/>
          <p:nvPr/>
        </p:nvSpPr>
        <p:spPr>
          <a:xfrm>
            <a:off x="3816311" y="1558674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5CA83A-8FA4-E9CD-17D4-887A4A27412D}"/>
              </a:ext>
            </a:extLst>
          </p:cNvPr>
          <p:cNvSpPr/>
          <p:nvPr/>
        </p:nvSpPr>
        <p:spPr>
          <a:xfrm>
            <a:off x="2797629" y="1499668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B52886-40EF-65CE-A876-2C447DD9904C}"/>
              </a:ext>
            </a:extLst>
          </p:cNvPr>
          <p:cNvSpPr/>
          <p:nvPr/>
        </p:nvSpPr>
        <p:spPr>
          <a:xfrm>
            <a:off x="3816311" y="2353060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7408F4-37AA-F0E3-C70A-A8CBC82BFB5E}"/>
              </a:ext>
            </a:extLst>
          </p:cNvPr>
          <p:cNvSpPr/>
          <p:nvPr/>
        </p:nvSpPr>
        <p:spPr>
          <a:xfrm>
            <a:off x="2797629" y="2294054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A07B91-F7C6-E4EB-B694-BCA8C8CF2249}"/>
              </a:ext>
            </a:extLst>
          </p:cNvPr>
          <p:cNvSpPr/>
          <p:nvPr/>
        </p:nvSpPr>
        <p:spPr>
          <a:xfrm>
            <a:off x="3816311" y="3207903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EAC3D8-529E-3A8F-4EE0-5F98ABB0904F}"/>
              </a:ext>
            </a:extLst>
          </p:cNvPr>
          <p:cNvSpPr/>
          <p:nvPr/>
        </p:nvSpPr>
        <p:spPr>
          <a:xfrm>
            <a:off x="2797629" y="3148897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03.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67BBAC-9D8A-2D59-73AC-1EF19040612E}"/>
              </a:ext>
            </a:extLst>
          </p:cNvPr>
          <p:cNvSpPr/>
          <p:nvPr/>
        </p:nvSpPr>
        <p:spPr>
          <a:xfrm>
            <a:off x="3814601" y="4058949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FUNDAMENTAÇÃO TEÓRICA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2E11F-C190-DD3E-AFD1-82A7A40C185A}"/>
              </a:ext>
            </a:extLst>
          </p:cNvPr>
          <p:cNvSpPr/>
          <p:nvPr/>
        </p:nvSpPr>
        <p:spPr>
          <a:xfrm>
            <a:off x="2795919" y="3999943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04.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F8C64D-DB00-A616-01BC-2CE7129D25B5}"/>
              </a:ext>
            </a:extLst>
          </p:cNvPr>
          <p:cNvSpPr/>
          <p:nvPr/>
        </p:nvSpPr>
        <p:spPr>
          <a:xfrm>
            <a:off x="3814601" y="4993888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TÍTULO 3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621422A-FD6E-A449-3FED-02B4544CBA9E}"/>
              </a:ext>
            </a:extLst>
          </p:cNvPr>
          <p:cNvSpPr/>
          <p:nvPr/>
        </p:nvSpPr>
        <p:spPr>
          <a:xfrm>
            <a:off x="2795919" y="4934882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05.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AC267B3-6195-EBC8-E24A-F5CC5D6C619C}"/>
              </a:ext>
            </a:extLst>
          </p:cNvPr>
          <p:cNvSpPr/>
          <p:nvPr/>
        </p:nvSpPr>
        <p:spPr>
          <a:xfrm>
            <a:off x="8191394" y="1549969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TÍTULO 3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32CD80-2BA4-ED6F-EB85-2676DDC24921}"/>
              </a:ext>
            </a:extLst>
          </p:cNvPr>
          <p:cNvSpPr/>
          <p:nvPr/>
        </p:nvSpPr>
        <p:spPr>
          <a:xfrm>
            <a:off x="7172712" y="1490963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06.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5781E0E-A4A1-C4BB-65B0-89637EDC7E11}"/>
              </a:ext>
            </a:extLst>
          </p:cNvPr>
          <p:cNvSpPr/>
          <p:nvPr/>
        </p:nvSpPr>
        <p:spPr>
          <a:xfrm>
            <a:off x="8191394" y="2404812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C375C8B-58F5-2A74-FF23-F7F87825D640}"/>
              </a:ext>
            </a:extLst>
          </p:cNvPr>
          <p:cNvSpPr/>
          <p:nvPr/>
        </p:nvSpPr>
        <p:spPr>
          <a:xfrm>
            <a:off x="7172712" y="2345806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07.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429A4DF-D47F-9C99-5E40-3D03A06C00FC}"/>
              </a:ext>
            </a:extLst>
          </p:cNvPr>
          <p:cNvSpPr/>
          <p:nvPr/>
        </p:nvSpPr>
        <p:spPr>
          <a:xfrm>
            <a:off x="8189684" y="3255858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FCDA3A-D003-034C-AF02-88C7A8A3D3C1}"/>
              </a:ext>
            </a:extLst>
          </p:cNvPr>
          <p:cNvSpPr/>
          <p:nvPr/>
        </p:nvSpPr>
        <p:spPr>
          <a:xfrm>
            <a:off x="7171002" y="3196852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814505-BF0A-A411-73A0-A7ECF9E213EA}"/>
              </a:ext>
            </a:extLst>
          </p:cNvPr>
          <p:cNvSpPr/>
          <p:nvPr/>
        </p:nvSpPr>
        <p:spPr>
          <a:xfrm>
            <a:off x="8189684" y="4190797"/>
            <a:ext cx="4942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</a:p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Lorem Ipsum has been</a:t>
            </a:r>
            <a:endParaRPr lang="en-US" sz="1400" b="1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1B2C14-D9AE-39C4-EBC1-60E7BCB58106}"/>
              </a:ext>
            </a:extLst>
          </p:cNvPr>
          <p:cNvSpPr/>
          <p:nvPr/>
        </p:nvSpPr>
        <p:spPr>
          <a:xfrm>
            <a:off x="7171002" y="4131791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09.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1"/>
            <a:ext cx="2684678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010560" y="421552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APRESENTAÇÃO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D390CDB-F571-A3CE-909A-9D4409DF5029}"/>
              </a:ext>
            </a:extLst>
          </p:cNvPr>
          <p:cNvSpPr txBox="1">
            <a:spLocks/>
          </p:cNvSpPr>
          <p:nvPr/>
        </p:nvSpPr>
        <p:spPr>
          <a:xfrm>
            <a:off x="2684679" y="1414923"/>
            <a:ext cx="9507322" cy="4924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b="1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2800" b="1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Analytics</a:t>
            </a:r>
            <a:endParaRPr lang="pt-BR" sz="2800" b="1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Mateus Restier de Sousa Noronha - 1210201910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Orientador: Prof. Me. Eduardo Luiz Pareto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Banca: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</a:t>
            </a: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BR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71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766929" y="2241713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OBJETIVO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725202" y="2930270"/>
            <a:ext cx="5583777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presente monografia tem por objetivo desenvolver uma solução completa aplicada a Finanças, visando mitigar a sobrecarga de informação enfrentada pelo investidor pessoa física.</a:t>
            </a:r>
          </a:p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trabalho propõe um sistema que automatiza a análise fundamentalista (baseada em Graham), utilizando algoritmos de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para identificar padrões de rentabilidade e apresentando recomendações claras através de uma interface web interativa.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3B72DA-EB76-477D-BD44-14AEDB3A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" y="1998134"/>
            <a:ext cx="5322937" cy="4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8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INTRODUÇÃO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Informação: O investidor individual lida com dados massivos diariamente.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Manual Complexa: Dificuldade em calcular indicadores e preço justo manualmente.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Vieses Emocionais: Decisões baseadas em "dicas" ou medo, ignorando fundamentos.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Automação total, da coleta de dados à visualização.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Abordagem Fundamentalista: Foco em valor real (Graham), não em especulação.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Inteligência Artificial: 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para filtrar ruído e recomendar ações.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3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61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Fundamentalista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Graham e o "Valor Intrínseco".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Valuation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Rentabilidade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(P/L, ROE, P/VP).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lvl="1"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trabalho adota a filosofia de Benjamin Graham, diferenciando investimento de especulação. A base teórica utiliza indicadores fundamentalistas para determinar a saúde financeira de uma empresa e sua "Margem de Segurança". O sistema automatiza o cálculo da Fórmula de Graham, permitindo identificar rapidamente ativos descontados em relação ao seu valor patrimonial e lucro, removendo a subjetividade emocional da análise.</a:t>
            </a:r>
            <a:r>
              <a:rPr lang="pt-BR" sz="14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Benjamin Graham — Bern Schwartz">
            <a:extLst>
              <a:ext uri="{FF2B5EF4-FFF2-40B4-BE49-F238E27FC236}">
                <a16:creationId xmlns:a16="http://schemas.microsoft.com/office/drawing/2014/main" id="{1BECECF3-2AD8-4C0A-BB41-6DD1890C3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4983"/>
          <a:stretch/>
        </p:blipFill>
        <p:spPr bwMode="auto">
          <a:xfrm>
            <a:off x="397122" y="0"/>
            <a:ext cx="3954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2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Scraping com Python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Bibliotecas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Requests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Microsserviços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garantir a independência de APIs pagas, utilizou-se a técnica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portal Investidor10, assegurando a coleta gratuita e recorrente de dados. A aplicação foi totalmente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containerizada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utilizando Docker, o que garante a reprodutibilidade do ambiente e a persistência segura dos dados históricos em um banco PostgreSQL, eliminando o problema de incompatibilidade de versões entre máquinas.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Tecnológico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 Engenharia).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AEF681-F6A2-4B0F-B488-6DDFA19D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1"/>
            <a:ext cx="3768835" cy="205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77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Aplicado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 (Floresta Aleatória).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Classificação e Regressão.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inteligência do sistema baseia-se no algoritmo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Forest, escolhido por sua capacidade de lidar com dados não lineares e reduzir o 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Foram desenvolvidos dois modelos distintos: um Classificador, treinado para identificar ações com desempenho superior à média do mercado (Top Quartil), e um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focado na previsão numérica de preços futuros, ambos validados com rigorosa separação temporal para evitar vazamento de dados (data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de Inteligência 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 Cérebro).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098" name="Picture 2" descr="Deploy random forest with LitServe">
            <a:extLst>
              <a:ext uri="{FF2B5EF4-FFF2-40B4-BE49-F238E27FC236}">
                <a16:creationId xmlns:a16="http://schemas.microsoft.com/office/drawing/2014/main" id="{355BA9D2-43F9-4CF3-AEDA-07D976E2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815"/>
            <a:ext cx="3869086" cy="2176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96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BC8FCFF355C448849AAB6152557362" ma:contentTypeVersion="0" ma:contentTypeDescription="Crie um novo documento." ma:contentTypeScope="" ma:versionID="920ca542e6a24be9578d486ead05529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97fa6f96928131c158621aac8e7f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3277CF-1619-490D-AC5A-06E6387BA9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d364ee61-a527-4408-a66b-f1c80b0b1aa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11E32E2-6ADA-4439-B0E2-0146FB25C2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7485EC-B268-4C00-83CB-B0D3CE395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</TotalTime>
  <Words>1139</Words>
  <Application>Microsoft Office PowerPoint</Application>
  <PresentationFormat>Widescreen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Pamplona de Almeida</dc:creator>
  <cp:lastModifiedBy>Mateus Restier</cp:lastModifiedBy>
  <cp:revision>121</cp:revision>
  <dcterms:created xsi:type="dcterms:W3CDTF">2020-03-26T13:22:22Z</dcterms:created>
  <dcterms:modified xsi:type="dcterms:W3CDTF">2025-11-21T19:47:52Z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0x010100A9BC8FCFF355C448849AAB6152557362</vt:lpwstr>
  </property>
</Properties>
</file>